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4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352" r:id="rId23"/>
    <p:sldId id="293" r:id="rId24"/>
    <p:sldId id="294" r:id="rId25"/>
    <p:sldId id="295" r:id="rId26"/>
    <p:sldId id="296" r:id="rId27"/>
    <p:sldId id="336" r:id="rId28"/>
    <p:sldId id="297" r:id="rId29"/>
    <p:sldId id="298" r:id="rId30"/>
    <p:sldId id="299" r:id="rId31"/>
    <p:sldId id="353" r:id="rId32"/>
    <p:sldId id="354" r:id="rId33"/>
    <p:sldId id="300" r:id="rId34"/>
    <p:sldId id="301" r:id="rId35"/>
    <p:sldId id="355" r:id="rId36"/>
    <p:sldId id="321" r:id="rId37"/>
    <p:sldId id="322" r:id="rId38"/>
    <p:sldId id="323" r:id="rId39"/>
    <p:sldId id="302" r:id="rId40"/>
    <p:sldId id="356" r:id="rId41"/>
    <p:sldId id="337" r:id="rId42"/>
    <p:sldId id="304" r:id="rId43"/>
    <p:sldId id="357" r:id="rId44"/>
    <p:sldId id="305" r:id="rId45"/>
    <p:sldId id="306" r:id="rId46"/>
    <p:sldId id="307" r:id="rId47"/>
    <p:sldId id="308" r:id="rId48"/>
    <p:sldId id="309" r:id="rId49"/>
    <p:sldId id="311" r:id="rId50"/>
    <p:sldId id="312" r:id="rId51"/>
    <p:sldId id="338" r:id="rId52"/>
    <p:sldId id="310" r:id="rId53"/>
    <p:sldId id="317" r:id="rId54"/>
    <p:sldId id="318" r:id="rId55"/>
    <p:sldId id="358" r:id="rId56"/>
    <p:sldId id="319" r:id="rId57"/>
    <p:sldId id="320" r:id="rId58"/>
    <p:sldId id="324" r:id="rId59"/>
    <p:sldId id="343" r:id="rId60"/>
    <p:sldId id="349" r:id="rId61"/>
    <p:sldId id="351" r:id="rId62"/>
    <p:sldId id="284" r:id="rId63"/>
  </p:sldIdLst>
  <p:sldSz cx="9144000" cy="5143500" type="screen16x9"/>
  <p:notesSz cx="6858000" cy="9144000"/>
  <p:embeddedFontLst>
    <p:embeddedFont>
      <p:font typeface="Saira Semi Condensed" panose="020B0604020202020204" charset="0"/>
      <p:regular r:id="rId65"/>
      <p:bold r:id="rId66"/>
    </p:embeddedFont>
    <p:embeddedFont>
      <p:font typeface="Monotype Corsiva" panose="03010101010201010101" pitchFamily="66" charset="0"/>
      <p:italic r:id="rId67"/>
    </p:embeddedFont>
    <p:embeddedFont>
      <p:font typeface="Saira SemiCondensed Medium" panose="020B0604020202020204" charset="0"/>
      <p:regular r:id="rId68"/>
      <p:bold r:id="rId69"/>
    </p:embeddedFont>
    <p:embeddedFont>
      <p:font typeface="B Nazanin" panose="00000400000000000000" pitchFamily="2" charset="-78"/>
      <p:regular r:id="rId70"/>
      <p:bold r:id="rId71"/>
    </p:embeddedFont>
    <p:embeddedFont>
      <p:font typeface="Cambria Math" panose="02040503050406030204" pitchFamily="18" charset="0"/>
      <p:regular r:id="rId72"/>
    </p:embeddedFont>
    <p:embeddedFont>
      <p:font typeface="Titillium Web" panose="020B0604020202020204" charset="0"/>
      <p:regular r:id="rId73"/>
      <p:bold r:id="rId74"/>
      <p:italic r:id="rId75"/>
      <p:boldItalic r:id="rId76"/>
    </p:embeddedFont>
    <p:embeddedFont>
      <p:font typeface="Inria Sans Light" panose="020B0604020202020204" charset="0"/>
      <p:regular r:id="rId77"/>
      <p:bold r:id="rId78"/>
      <p:italic r:id="rId79"/>
      <p:boldItalic r:id="rId80"/>
    </p:embeddedFont>
    <p:embeddedFont>
      <p:font typeface="Inria Sans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F5B8"/>
    <a:srgbClr val="6BF5EC"/>
    <a:srgbClr val="10E7D9"/>
    <a:srgbClr val="24D8A0"/>
    <a:srgbClr val="FF9900"/>
    <a:srgbClr val="FFFFCC"/>
    <a:srgbClr val="F9F185"/>
    <a:srgbClr val="FFF218"/>
    <a:srgbClr val="FFCC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901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344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049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1935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55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9044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5698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59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97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46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0.png"/><Relationship Id="rId21" Type="http://schemas.openxmlformats.org/officeDocument/2006/relationships/image" Target="../media/image44.png"/><Relationship Id="rId7" Type="http://schemas.openxmlformats.org/officeDocument/2006/relationships/image" Target="../media/image30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0.png"/><Relationship Id="rId11" Type="http://schemas.openxmlformats.org/officeDocument/2006/relationships/image" Target="../media/image34.png"/><Relationship Id="rId5" Type="http://schemas.openxmlformats.org/officeDocument/2006/relationships/image" Target="../media/image28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0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0.png"/><Relationship Id="rId9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erege.com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Dr.Mehdi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Google Shape;241;p17"/>
          <p:cNvSpPr txBox="1">
            <a:spLocks/>
          </p:cNvSpPr>
          <p:nvPr/>
        </p:nvSpPr>
        <p:spPr>
          <a:xfrm>
            <a:off x="1338943" y="447272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1: A Comparison of LPWAN Technologies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0518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layers [4].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7406" y="4292203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73672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9938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6204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2470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2470" y="4007723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2469" y="3594550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2469" y="3116902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97086" y="3116902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98793" y="3116902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2469" y="2852742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2469" y="2500782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2469" y="2099269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541139" y="3594550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812073" y="4031904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541139" y="2500782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5485" y="2890146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541139" y="2092495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0805" y="2143555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7" y="3807222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" y="2643022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" y="2092495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6" y="2057151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39" y="2071978"/>
            <a:ext cx="367516" cy="367516"/>
          </a:xfrm>
          <a:prstGeom prst="rect">
            <a:avLst/>
          </a:prstGeom>
        </p:spPr>
      </p:pic>
      <p:sp>
        <p:nvSpPr>
          <p:cNvPr id="30" name="Google Shape;241;p17"/>
          <p:cNvSpPr txBox="1">
            <a:spLocks/>
          </p:cNvSpPr>
          <p:nvPr/>
        </p:nvSpPr>
        <p:spPr>
          <a:xfrm>
            <a:off x="2146780" y="4715665"/>
            <a:ext cx="179947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2: protocol stack.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8" y="3057747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1" y="3599078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09" y="4243812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99" y="4107993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75" y="2193229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29" y="4105842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86" y="2756805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35" y="3550236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90" y="2661873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039847" y="2988133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86826" y="3384466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5" y="2814995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7" y="2636350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2" y="4562187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28" y="4562187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17" y="2138727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67" y="2507747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965370" y="2823280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003793" y="2049959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96803" y="3313171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960215" y="3318514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796766" y="3050845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95852" y="2894127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1132496" y="3737346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565384" y="3924456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2027733" y="3898556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2421233" y="4255335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737234" y="4404827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124537" y="4394445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2365610" y="2514294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843574" y="2396504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987563" y="2765239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124537" y="3380074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4069934" y="3318514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4061369" y="3149826"/>
            <a:ext cx="1281491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1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769865" y="3923027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675331" y="3069688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726969" y="3997799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5107743" y="2366070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091649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722740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86" y="3353831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4022736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6258594" y="2467272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58594" y="2988134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440376" y="3520214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58594" y="3898556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997503" y="1858215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469354" y="3015731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41;p17"/>
          <p:cNvSpPr txBox="1">
            <a:spLocks/>
          </p:cNvSpPr>
          <p:nvPr/>
        </p:nvSpPr>
        <p:spPr>
          <a:xfrm>
            <a:off x="166627" y="4756633"/>
            <a:ext cx="215845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3: LoRaWAN architecture.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2813265" y="2137023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207850" y="1922166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Processor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292" y="4243198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671958" y="3538770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87292" y="3125597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87292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87292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020786" y="3823251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680256" y="3125597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13105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13105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6483" y="2827898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8181" y="432747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60761" y="4250155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5128" y="3603355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4631" y="3193623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60761" y="2925928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315662" y="3873474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93458" y="3196047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623613" y="2713619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3613" y="2374382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74631" y="247512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4631" y="213428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284026" y="1963519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23613" y="4419431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10365" y="416322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LoRa FSK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273849" y="3886792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273849" y="3873474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19620" y="390691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196586" y="467209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4: End-to-End communication[5].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  <p:sp>
        <p:nvSpPr>
          <p:cNvPr id="18" name="Snip Diagonal Corner Rectangle 17"/>
          <p:cNvSpPr/>
          <p:nvPr/>
        </p:nvSpPr>
        <p:spPr>
          <a:xfrm>
            <a:off x="1207849" y="1206806"/>
            <a:ext cx="7119722" cy="3299880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1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1730131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17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035127" y="2133122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79342" y="2902554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810097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6613669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79341" y="2354705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98392" y="3450904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48593" y="2224861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2943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677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630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05993" y="226619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20343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326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7761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66512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48593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72468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96342" y="2379021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891641" y="2366865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15517" y="238812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938925" y="2366865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222919" y="3034684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72793" y="2357145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10297" y="2628644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974471" y="2366668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449894" y="3180207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4706" r="-16071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1923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442089" y="2878856"/>
            <a:ext cx="521639" cy="817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451144" y="2589124"/>
            <a:ext cx="1979808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23319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13045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3319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3593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Google Shape;326;p24"/>
          <p:cNvSpPr txBox="1">
            <a:spLocks/>
          </p:cNvSpPr>
          <p:nvPr/>
        </p:nvSpPr>
        <p:spPr>
          <a:xfrm>
            <a:off x="125778" y="2415705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2273" r="-27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627" r="-9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8182" t="-25714" r="-455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820909" y="2964387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2964387"/>
                <a:ext cx="1814471" cy="414472"/>
              </a:xfrm>
              <a:prstGeom prst="rect">
                <a:avLst/>
              </a:prstGeom>
              <a:blipFill rotWithShape="0">
                <a:blip r:embed="rId16"/>
                <a:stretch>
                  <a:fillRect l="-3030" r="-134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820909" y="3549742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3549742"/>
                <a:ext cx="1792029" cy="414985"/>
              </a:xfrm>
              <a:prstGeom prst="rect">
                <a:avLst/>
              </a:prstGeom>
              <a:blipFill rotWithShape="0">
                <a:blip r:embed="rId17"/>
                <a:stretch>
                  <a:fillRect l="-306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820909" y="4068667"/>
                <a:ext cx="167052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4068667"/>
                <a:ext cx="1670522" cy="401905"/>
              </a:xfrm>
              <a:prstGeom prst="rect">
                <a:avLst/>
              </a:prstGeom>
              <a:blipFill rotWithShape="0">
                <a:blip r:embed="rId18"/>
                <a:stretch>
                  <a:fillRect l="-2190" r="-10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blipFill rotWithShape="0">
                <a:blip r:embed="rId19"/>
                <a:stretch>
                  <a:fillRect l="-10526" r="-1052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2041" r="-136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118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0" y="4698211"/>
            <a:ext cx="8640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/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214856" y="795486"/>
            <a:ext cx="250223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703255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703256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500059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21277" y="215154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23929" y="1899578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24699" y="4196135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52895" y="1740500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5455" r="-3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66222" y="1883719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66222" y="2650057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46723" y="1883719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92487" y="214328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73416" y="20073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18752" y="2132264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04342" y="1740500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50820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66136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04342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85282" y="2656231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2703" r="-1081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04342" y="24543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7317" r="-12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41754" y="1853088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0174" y="1964468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21277" y="2115219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55510" y="2106477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70247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85563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37615" y="1899578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26376" y="2456596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21276" y="27997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18523" y="2777380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l="-2703" r="-121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61365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11734" y="2167403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61365" y="1964468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4167" r="-1145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48958" y="3023243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1807" r="-241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26273" y="3562402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008" r="-52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47157" y="3039927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32" r="-4839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Google Shape;241;p17"/>
          <p:cNvSpPr txBox="1">
            <a:spLocks/>
          </p:cNvSpPr>
          <p:nvPr/>
        </p:nvSpPr>
        <p:spPr>
          <a:xfrm>
            <a:off x="1073101" y="453033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Example link budget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calculation [8].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  <p:sp>
        <p:nvSpPr>
          <p:cNvPr id="26" name="Snip Diagonal Corner Rectangle 15"/>
          <p:cNvSpPr/>
          <p:nvPr/>
        </p:nvSpPr>
        <p:spPr>
          <a:xfrm>
            <a:off x="5100523" y="2163734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-137dB - 14dB = -151dB</a:t>
            </a:r>
            <a:endParaRPr lang="en-US" sz="11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Snip Diagonal Corner Rectangle 15"/>
          <p:cNvSpPr/>
          <p:nvPr/>
        </p:nvSpPr>
        <p:spPr>
          <a:xfrm>
            <a:off x="1111029" y="2163733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171497" y="3969812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430221" y="2315513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23" y="2665014"/>
            <a:ext cx="2891920" cy="431605"/>
          </a:xfrm>
          <a:prstGeom prst="rect">
            <a:avLst/>
          </a:prstGeom>
        </p:spPr>
      </p:pic>
      <p:sp>
        <p:nvSpPr>
          <p:cNvPr id="34" name="Google Shape;267;p19"/>
          <p:cNvSpPr txBox="1">
            <a:spLocks/>
          </p:cNvSpPr>
          <p:nvPr/>
        </p:nvSpPr>
        <p:spPr>
          <a:xfrm>
            <a:off x="2430706" y="3987887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267;p19"/>
          <p:cNvSpPr txBox="1">
            <a:spLocks/>
          </p:cNvSpPr>
          <p:nvPr/>
        </p:nvSpPr>
        <p:spPr>
          <a:xfrm rot="16200000">
            <a:off x="1021455" y="2742569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6" name="Line Callout 2 35"/>
          <p:cNvSpPr/>
          <p:nvPr/>
        </p:nvSpPr>
        <p:spPr>
          <a:xfrm>
            <a:off x="3889581" y="2415832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1484297" y="3364412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>
            <a:off x="2980266" y="2999664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ine Callout 2 38"/>
          <p:cNvSpPr/>
          <p:nvPr/>
        </p:nvSpPr>
        <p:spPr>
          <a:xfrm>
            <a:off x="3951743" y="3258203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3237282" y="3118453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82" y="3118453"/>
                <a:ext cx="540789" cy="153888"/>
              </a:xfrm>
              <a:prstGeom prst="rect">
                <a:avLst/>
              </a:prstGeom>
              <a:blipFill rotWithShape="0">
                <a:blip r:embed="rId4"/>
                <a:stretch>
                  <a:fillRect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  <p:sp>
        <p:nvSpPr>
          <p:cNvPr id="26" name="Snip Diagonal Corner Rectangle 25"/>
          <p:cNvSpPr/>
          <p:nvPr/>
        </p:nvSpPr>
        <p:spPr>
          <a:xfrm>
            <a:off x="1207849" y="1206806"/>
            <a:ext cx="7119722" cy="3256337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2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  <p:sp>
        <p:nvSpPr>
          <p:cNvPr id="6" name="Google Shape;241;p17"/>
          <p:cNvSpPr txBox="1">
            <a:spLocks/>
          </p:cNvSpPr>
          <p:nvPr/>
        </p:nvSpPr>
        <p:spPr>
          <a:xfrm>
            <a:off x="1601767" y="42345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Signal-to-Noise Ratio (SNR) 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2845281"/>
                <a:ext cx="1413336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5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60" y="3181559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458989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1834220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1834220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661" r="-99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3" name="Snip Diagonal Corner Rectangle 22"/>
          <p:cNvSpPr/>
          <p:nvPr/>
        </p:nvSpPr>
        <p:spPr>
          <a:xfrm>
            <a:off x="1111029" y="1157222"/>
            <a:ext cx="7119722" cy="355555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a-IR" dirty="0">
              <a:solidFill>
                <a:srgbClr val="FFFF00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values ​​of SNR of LoRa are: -20dB and +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10d</a:t>
            </a:r>
            <a:r>
              <a:rPr lang="en-US" dirty="0" smtClean="0">
                <a:solidFill>
                  <a:schemeClr val="tx1"/>
                </a:solidFill>
                <a:cs typeface="+mj-cs"/>
              </a:rPr>
              <a:t>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can demodulate signals below -7.5dB ~ -20dB below the floor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6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𝐷𝐶𝑦𝑐𝑙𝑒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  <a:blipFill rotWithShape="0"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2892146546"/>
              </p:ext>
            </p:extLst>
          </p:nvPr>
        </p:nvGraphicFramePr>
        <p:xfrm>
          <a:off x="1485438" y="2326310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>
              <p:ext uri="{D42A27DB-BD31-4B8C-83A1-F6EECF244321}">
                <p14:modId xmlns:p14="http://schemas.microsoft.com/office/powerpoint/2010/main" val="1334887052"/>
              </p:ext>
            </p:extLst>
          </p:nvPr>
        </p:nvGraphicFramePr>
        <p:xfrm>
          <a:off x="5242274" y="2318657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41;p17"/>
          <p:cNvSpPr txBox="1">
            <a:spLocks/>
          </p:cNvSpPr>
          <p:nvPr/>
        </p:nvSpPr>
        <p:spPr>
          <a:xfrm>
            <a:off x="1458686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9" name="Snip Diagonal Corner Rectangle 8"/>
          <p:cNvSpPr/>
          <p:nvPr/>
        </p:nvSpPr>
        <p:spPr>
          <a:xfrm>
            <a:off x="1111029" y="1225359"/>
            <a:ext cx="7119722" cy="3684814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a-IR" dirty="0" smtClean="0">
                <a:solidFill>
                  <a:srgbClr val="FFFF00"/>
                </a:solidFill>
              </a:rPr>
              <a:t>انجام شبیه سازی با پایتون و پر کردن جدول و کشیدن نمدار بر حسب سایز پکت ارسالی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3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22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1" grpId="0"/>
      <p:bldP spid="22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2574" y="1335592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75486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3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360628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731240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552771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635765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636844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709517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303482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402551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743206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721141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702777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2884849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2916872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367400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123377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038160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601454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731843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350845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307056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1929379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12485" y="4890485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9" grpId="0" animBg="1"/>
      <p:bldP spid="42" grpId="0" animBg="1"/>
      <p:bldP spid="75" grpId="0" animBg="1"/>
      <p:bldP spid="7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it[1].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network[1].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processing[1]. </a:t>
            </a:r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1631745405"/>
              </p:ext>
            </p:extLst>
          </p:nvPr>
        </p:nvGraphicFramePr>
        <p:xfrm>
          <a:off x="818032" y="2046514"/>
          <a:ext cx="5644705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838201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3: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nip Diagonal Corner Rectangle 17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90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Google Shape;241;p17"/>
          <p:cNvSpPr txBox="1">
            <a:spLocks/>
          </p:cNvSpPr>
          <p:nvPr/>
        </p:nvSpPr>
        <p:spPr>
          <a:xfrm>
            <a:off x="402771" y="4437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4: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391886" y="4410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5: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241;p17"/>
          <p:cNvSpPr txBox="1">
            <a:spLocks/>
          </p:cNvSpPr>
          <p:nvPr/>
        </p:nvSpPr>
        <p:spPr>
          <a:xfrm>
            <a:off x="1405603" y="4771880"/>
            <a:ext cx="645388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Maximum throughput per end-device and per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channel 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We will continue 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732626" y="1708394"/>
            <a:ext cx="184460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418157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Energy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consumption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338667" y="170867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Delay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397923" y="170839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Interference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4127231" y="1708394"/>
            <a:ext cx="1686651" cy="3284700"/>
            <a:chOff x="5632319" y="1189775"/>
            <a:chExt cx="344002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9" y="1189775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Network model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632319" y="1858775"/>
              <a:ext cx="344002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Channel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Network </a:t>
              </a: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components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Applications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-US"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System model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5409362" y="1707818"/>
            <a:ext cx="2144256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Deep Analyze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related 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850" y="4179839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50" y="418345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1867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10" y="2326792"/>
            <a:ext cx="528015" cy="528015"/>
          </a:xfrm>
          <a:prstGeom prst="rect">
            <a:avLst/>
          </a:prstGeom>
        </p:spPr>
      </p:pic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56451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1: Abstract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architectures[2].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Peter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 Ryan 1 and Richard B. Watson,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“Research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Challenges for the Internet of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Things: What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Role Can OR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Play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?”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systems journal, 14 March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2017.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[2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P.P.Ray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 survey on Internet of Things architectures, Journal of King Saud University - Computer and Information Sciences, Volume 30, Issue 3, July 2018, Pages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291-319.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LPWAN white paper,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Leverege LLC, 2020 |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  <a:hlinkClick r:id="rId3"/>
              </a:rPr>
              <a:t>www.leverege.com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[4] J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Babaki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Rasti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R.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Aslani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"Dynamic Spreading Factor and Power Allocation of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Networks for Dense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Deployments," 2020 IEEE 31st Annual International Symposium on Personal, Indoor and Mobile Radio Communications, 2020, pp. 1-6,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10.1109/PIMRC48278.2020.9217283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[5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What is LoRaWAN® Specification, https://lora-alliance.org/about-lorawan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/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[6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Talla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Hessar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B. Kellogg, A.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Najafi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Smith, S.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Gollakota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Backscaer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Enabling The Vision of Ubiquitous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Connectivity”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Proceedings of the ACM on Interactive, Mobile, Wearable and Ubiquitous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Technologies, 2017/9/11.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[7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™ Modulation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Basics, SEMTECH.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[8] Link Budget Calculation, Training materials for wireless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trainers, ICTP.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J.J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Consumption Model for Sensor Nodes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Based on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i="1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2018.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10] 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limitations and practical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test,</a:t>
            </a:r>
            <a:r>
              <a:rPr lang="pt-B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40869</TotalTime>
  <Words>4026</Words>
  <Application>Microsoft Office PowerPoint</Application>
  <PresentationFormat>On-screen Show (16:9)</PresentationFormat>
  <Paragraphs>845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Saira Semi Condensed</vt:lpstr>
      <vt:lpstr>Monotype Corsiva</vt:lpstr>
      <vt:lpstr>Saira SemiCondensed Medium</vt:lpstr>
      <vt:lpstr>Times New Roman</vt:lpstr>
      <vt:lpstr>B Nazanin</vt:lpstr>
      <vt:lpstr>Wingdings</vt:lpstr>
      <vt:lpstr>Arial</vt:lpstr>
      <vt:lpstr>Cambria Math</vt:lpstr>
      <vt:lpstr>Titillium Web</vt:lpstr>
      <vt:lpstr>Inria Sans Light</vt:lpstr>
      <vt:lpstr>Inria Sans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What factors determine RF range and performance?</vt:lpstr>
      <vt:lpstr>ALOHA protocol </vt:lpstr>
      <vt:lpstr>ALOHA protocol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We will continue </vt:lpstr>
      <vt:lpstr>Reference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550</cp:revision>
  <dcterms:modified xsi:type="dcterms:W3CDTF">2021-05-01T17:08:52Z</dcterms:modified>
</cp:coreProperties>
</file>